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706" autoAdjust="0"/>
  </p:normalViewPr>
  <p:slideViewPr>
    <p:cSldViewPr snapToGrid="0">
      <p:cViewPr varScale="1">
        <p:scale>
          <a:sx n="110" d="100"/>
          <a:sy n="110" d="100"/>
        </p:scale>
        <p:origin x="114" y="126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6/6/2021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6/6/2021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6/6/2021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6/6/2021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6/6/2021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6/6/2021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dirty="0"/>
              <a:t>, IO</a:t>
            </a:r>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solidFill>
                  <a:schemeClr val="tx2"/>
                </a:solidFill>
              </a:rPr>
              <a:t>ESP32 is highly-integrated with in-built antenna switches, RF balun,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solidFill>
                  <a:schemeClr val="tx2"/>
                </a:solidFill>
              </a:rPr>
              <a:t>ESP32 can perform as a complete standalone system or as a slave device to a host MCU, reducing communication stack overhead on the main application processor. ESP32 can interface with other systems to provide Wi-Fi and Bluetooth functionality through its SPI / SDIO or I2C / UART interfaces.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20 pins on the GPIO:</a:t>
            </a:r>
          </a:p>
          <a:p>
            <a:pPr lvl="1"/>
            <a:r>
              <a:rPr lang="en-US" dirty="0">
                <a:solidFill>
                  <a:schemeClr val="tx2"/>
                </a:solidFill>
              </a:rPr>
              <a:t>One of the pins provides 5 volts</a:t>
            </a:r>
          </a:p>
          <a:p>
            <a:pPr lvl="1"/>
            <a:r>
              <a:rPr lang="en-US" dirty="0">
                <a:solidFill>
                  <a:schemeClr val="tx2"/>
                </a:solidFill>
              </a:rPr>
              <a:t>One pin provides 3.3 volts</a:t>
            </a:r>
          </a:p>
          <a:p>
            <a:pPr lvl="1"/>
            <a:r>
              <a:rPr lang="en-US" dirty="0">
                <a:solidFill>
                  <a:schemeClr val="tx2"/>
                </a:solidFill>
              </a:rPr>
              <a:t>One pin can be used to reset the </a:t>
            </a:r>
            <a:r>
              <a:rPr lang="en-US" dirty="0" err="1">
                <a:solidFill>
                  <a:schemeClr val="tx2"/>
                </a:solidFill>
              </a:rPr>
              <a:t>tinyPICO</a:t>
            </a:r>
            <a:endParaRPr lang="en-US" dirty="0">
              <a:solidFill>
                <a:schemeClr val="tx2"/>
              </a:solidFill>
            </a:endParaRPr>
          </a:p>
          <a:p>
            <a:pPr lvl="1"/>
            <a:r>
              <a:rPr lang="en-US" dirty="0">
                <a:solidFill>
                  <a:schemeClr val="tx2"/>
                </a:solidFill>
              </a:rPr>
              <a:t>Two pins provide ground</a:t>
            </a:r>
          </a:p>
          <a:p>
            <a:pPr lvl="1"/>
            <a:r>
              <a:rPr lang="en-US" dirty="0">
                <a:solidFill>
                  <a:schemeClr val="tx2"/>
                </a:solidFill>
              </a:rPr>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solidFill>
                  <a:schemeClr val="tx2"/>
                </a:solidFill>
              </a:rPr>
              <a:t>MicroPython</a:t>
            </a:r>
            <a:r>
              <a:rPr lang="en-US" dirty="0">
                <a:solidFill>
                  <a:schemeClr val="tx2"/>
                </a:solidFill>
              </a:rPr>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solidFill>
                  <a:schemeClr val="tx2"/>
                </a:solidFill>
              </a:rPr>
              <a:t>MicroPython</a:t>
            </a:r>
            <a:r>
              <a:rPr lang="en-US" dirty="0">
                <a:solidFill>
                  <a:schemeClr val="tx2"/>
                </a:solidFill>
              </a:rPr>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two important files that </a:t>
            </a:r>
            <a:r>
              <a:rPr lang="en-US" dirty="0" err="1">
                <a:solidFill>
                  <a:schemeClr val="tx2"/>
                </a:solidFill>
              </a:rPr>
              <a:t>MicroPython</a:t>
            </a:r>
            <a:r>
              <a:rPr lang="en-US" dirty="0">
                <a:solidFill>
                  <a:schemeClr val="tx2"/>
                </a:solidFill>
              </a:rPr>
              <a:t> looks for in the root of its filesystem.  These files contain </a:t>
            </a:r>
            <a:r>
              <a:rPr lang="en-US" dirty="0" err="1">
                <a:solidFill>
                  <a:schemeClr val="tx2"/>
                </a:solidFill>
              </a:rPr>
              <a:t>MicroPython</a:t>
            </a:r>
            <a:r>
              <a:rPr lang="en-US" dirty="0">
                <a:solidFill>
                  <a:schemeClr val="tx2"/>
                </a:solidFill>
              </a:rPr>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/boot.py - This file is run first on power up/reset and should contain low-level code that sets up the board to finish booting.</a:t>
            </a:r>
          </a:p>
          <a:p>
            <a:r>
              <a:rPr lang="en-US" dirty="0">
                <a:solidFill>
                  <a:schemeClr val="tx2"/>
                </a:solidFill>
              </a:rPr>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Review the following article regarding Pull Up / Pull Down resistors</a:t>
            </a:r>
            <a:endParaRPr lang="en-US" dirty="0"/>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Program memory in the form of ferroelectric RAM, NOR flash or OTP ROM is also often included on chip, as well as a small amount of RAM.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solidFill>
                  <a:schemeClr val="tx2"/>
                </a:solidFill>
              </a:rPr>
              <a:t>Thomas Edison is known as America’s greatest inventor. He invented the phonograph, the motion picture camera, and the light bulb.</a:t>
            </a:r>
          </a:p>
          <a:p>
            <a:pPr marL="0" indent="0">
              <a:buNone/>
            </a:pPr>
            <a:r>
              <a:rPr lang="en-US" dirty="0">
                <a:solidFill>
                  <a:schemeClr val="tx2"/>
                </a:solidFill>
              </a:rPr>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solidFill>
                  <a:schemeClr val="tx2"/>
                </a:solidFill>
              </a:rPr>
              <a:t>Due to his hearing impairment, he learned to communicate with Morse Code. He actually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solidFill>
                  <a:schemeClr val="tx2"/>
                </a:solidFill>
              </a:rPr>
              <a:t>Using the circuit created in the lesson, create a simple Morse Code application:</a:t>
            </a:r>
          </a:p>
          <a:p>
            <a:r>
              <a:rPr lang="en-US" dirty="0">
                <a:solidFill>
                  <a:schemeClr val="tx2"/>
                </a:solidFill>
              </a:rPr>
              <a:t>Use the red button as the “short tap” button and the green button as the “long tap” button</a:t>
            </a:r>
          </a:p>
          <a:p>
            <a:r>
              <a:rPr lang="en-US" dirty="0">
                <a:solidFill>
                  <a:schemeClr val="tx2"/>
                </a:solidFill>
              </a:rPr>
              <a:t>When the “short tap” button is pressed the led and buzzer should turn on for .25 seconds and “ . ” should be displayed</a:t>
            </a:r>
          </a:p>
          <a:p>
            <a:r>
              <a:rPr lang="en-US" dirty="0">
                <a:solidFill>
                  <a:schemeClr val="tx2"/>
                </a:solidFill>
              </a:rPr>
              <a:t>When the “long tap” button is pressed the led and buzzer should be turned on for .5 seconds and “ _ ” should be displayed</a:t>
            </a:r>
          </a:p>
          <a:p>
            <a:r>
              <a:rPr lang="en-US" dirty="0">
                <a:solidFill>
                  <a:schemeClr val="tx2"/>
                </a:solidFill>
              </a:rPr>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solidFill>
                  <a:schemeClr val="tx2"/>
                </a:solidFill>
              </a:rPr>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Mixed signal microcontrollers are common, integrating analog components needed to control non-digital electronic systems. </a:t>
            </a:r>
          </a:p>
          <a:p>
            <a:pPr marL="0" indent="0">
              <a:buNone/>
            </a:pPr>
            <a:r>
              <a:rPr lang="en-US" dirty="0">
                <a:solidFill>
                  <a:schemeClr val="tx2"/>
                </a:solidFill>
              </a:rPr>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solidFill>
                  <a:schemeClr val="tx2"/>
                </a:solidFill>
              </a:rPr>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solidFill>
                  <a:schemeClr val="tx2"/>
                </a:solidFill>
              </a:rPr>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16110</TotalTime>
  <Words>1557</Words>
  <Application>Microsoft Office PowerPoint</Application>
  <PresentationFormat>Widescreen</PresentationFormat>
  <Paragraphs>143</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601</cp:revision>
  <dcterms:created xsi:type="dcterms:W3CDTF">2018-11-03T17:51:56Z</dcterms:created>
  <dcterms:modified xsi:type="dcterms:W3CDTF">2021-06-07T04:14:49Z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